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3" r:id="rId2"/>
    <p:sldId id="299" r:id="rId3"/>
    <p:sldId id="258" r:id="rId4"/>
    <p:sldId id="283" r:id="rId5"/>
    <p:sldId id="300" r:id="rId6"/>
    <p:sldId id="284" r:id="rId7"/>
    <p:sldId id="285" r:id="rId8"/>
    <p:sldId id="302" r:id="rId9"/>
    <p:sldId id="3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17" autoAdjust="0"/>
  </p:normalViewPr>
  <p:slideViewPr>
    <p:cSldViewPr snapToGrid="0">
      <p:cViewPr>
        <p:scale>
          <a:sx n="100" d="100"/>
          <a:sy n="100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3FB7D-B912-6C4A-B537-2379ECF6803F}" type="doc">
      <dgm:prSet loTypeId="urn:microsoft.com/office/officeart/2005/8/layout/venn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00BCE76-4779-634F-941B-A3C58449D492}">
      <dgm:prSet phldrT="[Text]" custT="1"/>
      <dgm:spPr/>
      <dgm:t>
        <a:bodyPr/>
        <a:lstStyle/>
        <a:p>
          <a:r>
            <a:rPr lang="en-GB" sz="1600" b="0" i="0" dirty="0">
              <a:latin typeface="Avenir Book" panose="02000503020000020003" pitchFamily="2" charset="0"/>
            </a:rPr>
            <a:t>Computer Vision</a:t>
          </a:r>
        </a:p>
      </dgm:t>
    </dgm:pt>
    <dgm:pt modelId="{702C4A77-1BC5-1D43-92FC-ABFFCCF681ED}" type="parTrans" cxnId="{2F127A16-41CD-854B-B23F-248FDEF14545}">
      <dgm:prSet/>
      <dgm:spPr/>
      <dgm:t>
        <a:bodyPr/>
        <a:lstStyle/>
        <a:p>
          <a:endParaRPr lang="en-GB" sz="4000"/>
        </a:p>
      </dgm:t>
    </dgm:pt>
    <dgm:pt modelId="{C31E508A-1557-2841-AA86-0DD80528BA67}" type="sibTrans" cxnId="{2F127A16-41CD-854B-B23F-248FDEF14545}">
      <dgm:prSet/>
      <dgm:spPr/>
      <dgm:t>
        <a:bodyPr/>
        <a:lstStyle/>
        <a:p>
          <a:endParaRPr lang="en-GB" sz="4000"/>
        </a:p>
      </dgm:t>
    </dgm:pt>
    <dgm:pt modelId="{1453AFE4-7923-EA4B-A554-81F2C13304BD}">
      <dgm:prSet phldrT="[Text]" custT="1"/>
      <dgm:spPr/>
      <dgm:t>
        <a:bodyPr/>
        <a:lstStyle/>
        <a:p>
          <a:r>
            <a:rPr lang="en-GB" sz="1600" b="0" i="0" dirty="0">
              <a:latin typeface="Avenir Book" panose="02000503020000020003" pitchFamily="2" charset="0"/>
            </a:rPr>
            <a:t>Natural Language Processing</a:t>
          </a:r>
        </a:p>
      </dgm:t>
    </dgm:pt>
    <dgm:pt modelId="{B933A3ED-DF2B-294C-98CC-D6B1817B3C5C}" type="parTrans" cxnId="{166DD306-48E9-CC47-9AFD-AF6F13A6E8FF}">
      <dgm:prSet/>
      <dgm:spPr/>
      <dgm:t>
        <a:bodyPr/>
        <a:lstStyle/>
        <a:p>
          <a:endParaRPr lang="en-GB" sz="4000"/>
        </a:p>
      </dgm:t>
    </dgm:pt>
    <dgm:pt modelId="{C71B62BA-AFDE-D94A-9D03-03A0F4F7B4CC}" type="sibTrans" cxnId="{166DD306-48E9-CC47-9AFD-AF6F13A6E8FF}">
      <dgm:prSet/>
      <dgm:spPr/>
      <dgm:t>
        <a:bodyPr/>
        <a:lstStyle/>
        <a:p>
          <a:endParaRPr lang="en-GB" sz="4000"/>
        </a:p>
      </dgm:t>
    </dgm:pt>
    <dgm:pt modelId="{4B90AFB8-96B2-2F48-8BF2-E6FAAB802845}">
      <dgm:prSet custT="1"/>
      <dgm:spPr/>
      <dgm:t>
        <a:bodyPr/>
        <a:lstStyle/>
        <a:p>
          <a:r>
            <a:rPr lang="en-GB" sz="1600" b="0" i="0" dirty="0">
              <a:latin typeface="Avenir Book" panose="02000503020000020003" pitchFamily="2" charset="0"/>
            </a:rPr>
            <a:t>Reasoning</a:t>
          </a:r>
        </a:p>
      </dgm:t>
    </dgm:pt>
    <dgm:pt modelId="{E75AF0DA-F32F-724F-914B-8ECA364ECEA0}" type="parTrans" cxnId="{BFDD55AF-6CD1-A24E-89F3-EB94F92875E4}">
      <dgm:prSet/>
      <dgm:spPr/>
      <dgm:t>
        <a:bodyPr/>
        <a:lstStyle/>
        <a:p>
          <a:endParaRPr lang="en-GB" sz="4000"/>
        </a:p>
      </dgm:t>
    </dgm:pt>
    <dgm:pt modelId="{45743AF8-DC20-E24B-B49E-95F9FE2051C6}" type="sibTrans" cxnId="{BFDD55AF-6CD1-A24E-89F3-EB94F92875E4}">
      <dgm:prSet/>
      <dgm:spPr/>
      <dgm:t>
        <a:bodyPr/>
        <a:lstStyle/>
        <a:p>
          <a:endParaRPr lang="en-GB" sz="4000"/>
        </a:p>
      </dgm:t>
    </dgm:pt>
    <dgm:pt modelId="{82BA35FC-6086-5E4A-BDC1-1908B92D072D}" type="pres">
      <dgm:prSet presAssocID="{F2C3FB7D-B912-6C4A-B537-2379ECF6803F}" presName="compositeShape" presStyleCnt="0">
        <dgm:presLayoutVars>
          <dgm:chMax val="7"/>
          <dgm:dir/>
          <dgm:resizeHandles val="exact"/>
        </dgm:presLayoutVars>
      </dgm:prSet>
      <dgm:spPr/>
    </dgm:pt>
    <dgm:pt modelId="{62360856-D4E2-3E41-82E0-47B71EAB70DE}" type="pres">
      <dgm:prSet presAssocID="{100BCE76-4779-634F-941B-A3C58449D492}" presName="circ1" presStyleLbl="vennNode1" presStyleIdx="0" presStyleCnt="3"/>
      <dgm:spPr/>
    </dgm:pt>
    <dgm:pt modelId="{275BE4D0-5CAA-C04F-98ED-6F85E561CE38}" type="pres">
      <dgm:prSet presAssocID="{100BCE76-4779-634F-941B-A3C58449D49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5EF021D-7C9C-2047-A998-240901F665CE}" type="pres">
      <dgm:prSet presAssocID="{1453AFE4-7923-EA4B-A554-81F2C13304BD}" presName="circ2" presStyleLbl="vennNode1" presStyleIdx="1" presStyleCnt="3"/>
      <dgm:spPr/>
    </dgm:pt>
    <dgm:pt modelId="{E14BA2A7-415C-2A4D-A3E6-7A3C22095A49}" type="pres">
      <dgm:prSet presAssocID="{1453AFE4-7923-EA4B-A554-81F2C13304B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25A5D7B-46E0-7E43-89ED-7647FFBD7B0A}" type="pres">
      <dgm:prSet presAssocID="{4B90AFB8-96B2-2F48-8BF2-E6FAAB802845}" presName="circ3" presStyleLbl="vennNode1" presStyleIdx="2" presStyleCnt="3"/>
      <dgm:spPr/>
    </dgm:pt>
    <dgm:pt modelId="{2817B09D-6B2F-4C44-AF8E-EE346863CF83}" type="pres">
      <dgm:prSet presAssocID="{4B90AFB8-96B2-2F48-8BF2-E6FAAB80284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66DD306-48E9-CC47-9AFD-AF6F13A6E8FF}" srcId="{F2C3FB7D-B912-6C4A-B537-2379ECF6803F}" destId="{1453AFE4-7923-EA4B-A554-81F2C13304BD}" srcOrd="1" destOrd="0" parTransId="{B933A3ED-DF2B-294C-98CC-D6B1817B3C5C}" sibTransId="{C71B62BA-AFDE-D94A-9D03-03A0F4F7B4CC}"/>
    <dgm:cxn modelId="{03E7A714-93D6-EC4B-A9AD-A966013F33B0}" type="presOf" srcId="{1453AFE4-7923-EA4B-A554-81F2C13304BD}" destId="{E14BA2A7-415C-2A4D-A3E6-7A3C22095A49}" srcOrd="1" destOrd="0" presId="urn:microsoft.com/office/officeart/2005/8/layout/venn1"/>
    <dgm:cxn modelId="{2F127A16-41CD-854B-B23F-248FDEF14545}" srcId="{F2C3FB7D-B912-6C4A-B537-2379ECF6803F}" destId="{100BCE76-4779-634F-941B-A3C58449D492}" srcOrd="0" destOrd="0" parTransId="{702C4A77-1BC5-1D43-92FC-ABFFCCF681ED}" sibTransId="{C31E508A-1557-2841-AA86-0DD80528BA67}"/>
    <dgm:cxn modelId="{480EB123-B58C-9A4A-B618-ECFC77D4035E}" type="presOf" srcId="{100BCE76-4779-634F-941B-A3C58449D492}" destId="{275BE4D0-5CAA-C04F-98ED-6F85E561CE38}" srcOrd="1" destOrd="0" presId="urn:microsoft.com/office/officeart/2005/8/layout/venn1"/>
    <dgm:cxn modelId="{34738A67-98E8-1E40-9146-97CEC385BB29}" type="presOf" srcId="{4B90AFB8-96B2-2F48-8BF2-E6FAAB802845}" destId="{025A5D7B-46E0-7E43-89ED-7647FFBD7B0A}" srcOrd="0" destOrd="0" presId="urn:microsoft.com/office/officeart/2005/8/layout/venn1"/>
    <dgm:cxn modelId="{5FCE9353-0B48-8048-A756-E23BA600644E}" type="presOf" srcId="{F2C3FB7D-B912-6C4A-B537-2379ECF6803F}" destId="{82BA35FC-6086-5E4A-BDC1-1908B92D072D}" srcOrd="0" destOrd="0" presId="urn:microsoft.com/office/officeart/2005/8/layout/venn1"/>
    <dgm:cxn modelId="{BFDD55AF-6CD1-A24E-89F3-EB94F92875E4}" srcId="{F2C3FB7D-B912-6C4A-B537-2379ECF6803F}" destId="{4B90AFB8-96B2-2F48-8BF2-E6FAAB802845}" srcOrd="2" destOrd="0" parTransId="{E75AF0DA-F32F-724F-914B-8ECA364ECEA0}" sibTransId="{45743AF8-DC20-E24B-B49E-95F9FE2051C6}"/>
    <dgm:cxn modelId="{A218F0AF-8C45-D441-B4C3-092903AE4CDF}" type="presOf" srcId="{1453AFE4-7923-EA4B-A554-81F2C13304BD}" destId="{B5EF021D-7C9C-2047-A998-240901F665CE}" srcOrd="0" destOrd="0" presId="urn:microsoft.com/office/officeart/2005/8/layout/venn1"/>
    <dgm:cxn modelId="{DDD875C6-AA6E-1B44-ABA6-FA0F198FC870}" type="presOf" srcId="{4B90AFB8-96B2-2F48-8BF2-E6FAAB802845}" destId="{2817B09D-6B2F-4C44-AF8E-EE346863CF83}" srcOrd="1" destOrd="0" presId="urn:microsoft.com/office/officeart/2005/8/layout/venn1"/>
    <dgm:cxn modelId="{63C6EEDF-9F91-374A-9780-62A390E79F76}" type="presOf" srcId="{100BCE76-4779-634F-941B-A3C58449D492}" destId="{62360856-D4E2-3E41-82E0-47B71EAB70DE}" srcOrd="0" destOrd="0" presId="urn:microsoft.com/office/officeart/2005/8/layout/venn1"/>
    <dgm:cxn modelId="{4BD1F062-8B62-0743-93D6-70C36ADB770E}" type="presParOf" srcId="{82BA35FC-6086-5E4A-BDC1-1908B92D072D}" destId="{62360856-D4E2-3E41-82E0-47B71EAB70DE}" srcOrd="0" destOrd="0" presId="urn:microsoft.com/office/officeart/2005/8/layout/venn1"/>
    <dgm:cxn modelId="{B1E347C0-5A64-8C4D-9367-1BFE2DEE89B3}" type="presParOf" srcId="{82BA35FC-6086-5E4A-BDC1-1908B92D072D}" destId="{275BE4D0-5CAA-C04F-98ED-6F85E561CE38}" srcOrd="1" destOrd="0" presId="urn:microsoft.com/office/officeart/2005/8/layout/venn1"/>
    <dgm:cxn modelId="{504EB59C-D832-2340-87CF-6EBB2135B324}" type="presParOf" srcId="{82BA35FC-6086-5E4A-BDC1-1908B92D072D}" destId="{B5EF021D-7C9C-2047-A998-240901F665CE}" srcOrd="2" destOrd="0" presId="urn:microsoft.com/office/officeart/2005/8/layout/venn1"/>
    <dgm:cxn modelId="{3C0221AF-FB3B-614F-90FA-96CD1C274B43}" type="presParOf" srcId="{82BA35FC-6086-5E4A-BDC1-1908B92D072D}" destId="{E14BA2A7-415C-2A4D-A3E6-7A3C22095A49}" srcOrd="3" destOrd="0" presId="urn:microsoft.com/office/officeart/2005/8/layout/venn1"/>
    <dgm:cxn modelId="{0394F95C-818A-F740-A8FC-7B7CD3D6E094}" type="presParOf" srcId="{82BA35FC-6086-5E4A-BDC1-1908B92D072D}" destId="{025A5D7B-46E0-7E43-89ED-7647FFBD7B0A}" srcOrd="4" destOrd="0" presId="urn:microsoft.com/office/officeart/2005/8/layout/venn1"/>
    <dgm:cxn modelId="{11540E05-6636-3C47-81F5-19FA19A03F5E}" type="presParOf" srcId="{82BA35FC-6086-5E4A-BDC1-1908B92D072D}" destId="{2817B09D-6B2F-4C44-AF8E-EE346863CF8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10AE23-B9BA-3949-84CA-C42B24A44401}" type="doc">
      <dgm:prSet loTypeId="urn:microsoft.com/office/officeart/2008/layout/TitledPictureBlocks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39587D1C-4ED8-7248-856A-5FF8CAA77CCA}">
      <dgm:prSet phldrT="[Text]"/>
      <dgm:spPr/>
      <dgm:t>
        <a:bodyPr/>
        <a:lstStyle/>
        <a:p>
          <a:r>
            <a:rPr lang="en-GB" b="0" i="0" dirty="0">
              <a:latin typeface="Avenir Book" panose="02000503020000020003" pitchFamily="2" charset="0"/>
            </a:rPr>
            <a:t>CLEVR</a:t>
          </a:r>
        </a:p>
      </dgm:t>
    </dgm:pt>
    <dgm:pt modelId="{D2CDB70D-EAE6-4648-902B-9656E1FD24B9}" type="parTrans" cxnId="{23303094-750A-4A44-9BA8-D909FAF0C927}">
      <dgm:prSet/>
      <dgm:spPr/>
      <dgm:t>
        <a:bodyPr/>
        <a:lstStyle/>
        <a:p>
          <a:endParaRPr lang="en-GB"/>
        </a:p>
      </dgm:t>
    </dgm:pt>
    <dgm:pt modelId="{65D4146F-09BC-CE48-A4FF-17E2B1C8C98E}" type="sibTrans" cxnId="{23303094-750A-4A44-9BA8-D909FAF0C927}">
      <dgm:prSet/>
      <dgm:spPr/>
      <dgm:t>
        <a:bodyPr/>
        <a:lstStyle/>
        <a:p>
          <a:endParaRPr lang="en-GB"/>
        </a:p>
      </dgm:t>
    </dgm:pt>
    <dgm:pt modelId="{6F389D20-1133-F141-B445-F74DD6366DBD}">
      <dgm:prSet phldrT="[Text]"/>
      <dgm:spPr/>
      <dgm:t>
        <a:bodyPr/>
        <a:lstStyle/>
        <a:p>
          <a:r>
            <a:rPr lang="en-GB" b="0" i="0">
              <a:latin typeface="Avenir Book" panose="02000503020000020003" pitchFamily="2" charset="0"/>
            </a:rPr>
            <a:t>850K automatically generated questions </a:t>
          </a:r>
          <a:endParaRPr lang="en-GB" b="0" i="0" dirty="0">
            <a:latin typeface="Avenir Book" panose="02000503020000020003" pitchFamily="2" charset="0"/>
          </a:endParaRPr>
        </a:p>
      </dgm:t>
    </dgm:pt>
    <dgm:pt modelId="{12B4E1C0-CDB9-054D-8A12-A1501C44E44A}" type="parTrans" cxnId="{1430E177-6F74-8C41-B632-DCDE6549D4E6}">
      <dgm:prSet/>
      <dgm:spPr/>
      <dgm:t>
        <a:bodyPr/>
        <a:lstStyle/>
        <a:p>
          <a:endParaRPr lang="en-GB"/>
        </a:p>
      </dgm:t>
    </dgm:pt>
    <dgm:pt modelId="{747D5A6F-BCAC-5440-B6D1-92AEFF4C8EEC}" type="sibTrans" cxnId="{1430E177-6F74-8C41-B632-DCDE6549D4E6}">
      <dgm:prSet/>
      <dgm:spPr/>
      <dgm:t>
        <a:bodyPr/>
        <a:lstStyle/>
        <a:p>
          <a:endParaRPr lang="en-GB"/>
        </a:p>
      </dgm:t>
    </dgm:pt>
    <dgm:pt modelId="{A0DDFF4D-F842-B44F-B0DF-95A5B06F42A0}">
      <dgm:prSet phldrT="[Text]"/>
      <dgm:spPr/>
      <dgm:t>
        <a:bodyPr/>
        <a:lstStyle/>
        <a:p>
          <a:r>
            <a:rPr lang="en-GB" b="0" i="0" dirty="0">
              <a:latin typeface="Avenir Book" panose="02000503020000020003" pitchFamily="2" charset="0"/>
            </a:rPr>
            <a:t>My dataset</a:t>
          </a:r>
        </a:p>
      </dgm:t>
    </dgm:pt>
    <dgm:pt modelId="{00518A31-D564-2141-A600-F505535018B0}" type="parTrans" cxnId="{01861C75-347F-BA45-BF59-B6CAF2FD9353}">
      <dgm:prSet/>
      <dgm:spPr/>
      <dgm:t>
        <a:bodyPr/>
        <a:lstStyle/>
        <a:p>
          <a:endParaRPr lang="en-GB"/>
        </a:p>
      </dgm:t>
    </dgm:pt>
    <dgm:pt modelId="{2704C19E-5141-AB43-815C-DAE1A24AE23F}" type="sibTrans" cxnId="{01861C75-347F-BA45-BF59-B6CAF2FD9353}">
      <dgm:prSet/>
      <dgm:spPr/>
      <dgm:t>
        <a:bodyPr/>
        <a:lstStyle/>
        <a:p>
          <a:endParaRPr lang="en-GB"/>
        </a:p>
      </dgm:t>
    </dgm:pt>
    <dgm:pt modelId="{27721CFC-ED18-F048-83F3-6A3192CF0DFD}">
      <dgm:prSet/>
      <dgm:spPr/>
      <dgm:t>
        <a:bodyPr/>
        <a:lstStyle/>
        <a:p>
          <a:r>
            <a:rPr lang="en-GB" b="0" i="0" dirty="0">
              <a:latin typeface="Avenir Book" panose="02000503020000020003" pitchFamily="2" charset="0"/>
            </a:rPr>
            <a:t>100k synthetic images of 3D-rendered objects </a:t>
          </a:r>
        </a:p>
      </dgm:t>
    </dgm:pt>
    <dgm:pt modelId="{71B80081-04E2-D541-8385-0B7AE8ED9450}" type="parTrans" cxnId="{EA9C8787-1ACC-C147-8C61-F55E0CA14439}">
      <dgm:prSet/>
      <dgm:spPr/>
      <dgm:t>
        <a:bodyPr/>
        <a:lstStyle/>
        <a:p>
          <a:endParaRPr lang="en-GB"/>
        </a:p>
      </dgm:t>
    </dgm:pt>
    <dgm:pt modelId="{2ED59636-D88F-6F4E-9EF0-F19D17891CA8}" type="sibTrans" cxnId="{EA9C8787-1ACC-C147-8C61-F55E0CA14439}">
      <dgm:prSet/>
      <dgm:spPr/>
      <dgm:t>
        <a:bodyPr/>
        <a:lstStyle/>
        <a:p>
          <a:endParaRPr lang="en-GB"/>
        </a:p>
      </dgm:t>
    </dgm:pt>
    <dgm:pt modelId="{7910DF13-D2A5-F74B-ADF4-142ECC0F6097}" type="pres">
      <dgm:prSet presAssocID="{E410AE23-B9BA-3949-84CA-C42B24A44401}" presName="rootNode" presStyleCnt="0">
        <dgm:presLayoutVars>
          <dgm:chMax/>
          <dgm:chPref/>
          <dgm:dir/>
          <dgm:animLvl val="lvl"/>
        </dgm:presLayoutVars>
      </dgm:prSet>
      <dgm:spPr/>
    </dgm:pt>
    <dgm:pt modelId="{6068EC74-E089-CB4D-BF0D-5560DD9B925A}" type="pres">
      <dgm:prSet presAssocID="{39587D1C-4ED8-7248-856A-5FF8CAA77CCA}" presName="composite" presStyleCnt="0"/>
      <dgm:spPr/>
    </dgm:pt>
    <dgm:pt modelId="{1439896D-A05F-5B40-BFB4-25709056D292}" type="pres">
      <dgm:prSet presAssocID="{39587D1C-4ED8-7248-856A-5FF8CAA77CCA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43CF0C4C-75EA-4F4D-9D32-EF6E603F7FB7}" type="pres">
      <dgm:prSet presAssocID="{39587D1C-4ED8-7248-856A-5FF8CAA77CCA}" presName="Image" presStyleLbl="bgImgPlace1" presStyleIdx="0" presStyleCnt="2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9B3B9C1-10EA-FC40-B663-87DD10A1DD2D}" type="pres">
      <dgm:prSet presAssocID="{39587D1C-4ED8-7248-856A-5FF8CAA77CCA}" presName="ChildText" presStyleLbl="fgAcc1" presStyleIdx="0" presStyleCnt="1">
        <dgm:presLayoutVars>
          <dgm:chMax val="0"/>
          <dgm:chPref val="0"/>
          <dgm:bulletEnabled val="1"/>
        </dgm:presLayoutVars>
      </dgm:prSet>
      <dgm:spPr/>
    </dgm:pt>
    <dgm:pt modelId="{2E172196-3EF8-EB4E-A30B-876786F710DD}" type="pres">
      <dgm:prSet presAssocID="{65D4146F-09BC-CE48-A4FF-17E2B1C8C98E}" presName="sibTrans" presStyleCnt="0"/>
      <dgm:spPr/>
    </dgm:pt>
    <dgm:pt modelId="{8D8F6F07-C067-6A40-AEDF-A51CF9D1E5DA}" type="pres">
      <dgm:prSet presAssocID="{A0DDFF4D-F842-B44F-B0DF-95A5B06F42A0}" presName="composite" presStyleCnt="0"/>
      <dgm:spPr/>
    </dgm:pt>
    <dgm:pt modelId="{C99FC05E-F0AA-4946-A97C-8F2F1ACB4455}" type="pres">
      <dgm:prSet presAssocID="{A0DDFF4D-F842-B44F-B0DF-95A5B06F42A0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  <dgm:pt modelId="{5180EAFD-641B-744D-9CA2-28C0F79B7D44}" type="pres">
      <dgm:prSet presAssocID="{A0DDFF4D-F842-B44F-B0DF-95A5B06F42A0}" presName="Image" presStyleLbl="bgImgPlace1" presStyleIdx="1" presStyleCnt="2"/>
      <dgm:spPr/>
    </dgm:pt>
    <dgm:pt modelId="{ADF3A723-2B57-1A4C-8AFD-95DC5A01B57E}" type="pres">
      <dgm:prSet presAssocID="{A0DDFF4D-F842-B44F-B0DF-95A5B06F42A0}" presName="ChildText" presStyleLbl="fgAcc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1861C75-347F-BA45-BF59-B6CAF2FD9353}" srcId="{E410AE23-B9BA-3949-84CA-C42B24A44401}" destId="{A0DDFF4D-F842-B44F-B0DF-95A5B06F42A0}" srcOrd="1" destOrd="0" parTransId="{00518A31-D564-2141-A600-F505535018B0}" sibTransId="{2704C19E-5141-AB43-815C-DAE1A24AE23F}"/>
    <dgm:cxn modelId="{1430E177-6F74-8C41-B632-DCDE6549D4E6}" srcId="{39587D1C-4ED8-7248-856A-5FF8CAA77CCA}" destId="{6F389D20-1133-F141-B445-F74DD6366DBD}" srcOrd="0" destOrd="0" parTransId="{12B4E1C0-CDB9-054D-8A12-A1501C44E44A}" sibTransId="{747D5A6F-BCAC-5440-B6D1-92AEFF4C8EEC}"/>
    <dgm:cxn modelId="{EA9C8787-1ACC-C147-8C61-F55E0CA14439}" srcId="{39587D1C-4ED8-7248-856A-5FF8CAA77CCA}" destId="{27721CFC-ED18-F048-83F3-6A3192CF0DFD}" srcOrd="1" destOrd="0" parTransId="{71B80081-04E2-D541-8385-0B7AE8ED9450}" sibTransId="{2ED59636-D88F-6F4E-9EF0-F19D17891CA8}"/>
    <dgm:cxn modelId="{4DBF4F8B-0F2C-6742-92D9-3553365BBEB9}" type="presOf" srcId="{E410AE23-B9BA-3949-84CA-C42B24A44401}" destId="{7910DF13-D2A5-F74B-ADF4-142ECC0F6097}" srcOrd="0" destOrd="0" presId="urn:microsoft.com/office/officeart/2008/layout/TitledPictureBlocks"/>
    <dgm:cxn modelId="{23303094-750A-4A44-9BA8-D909FAF0C927}" srcId="{E410AE23-B9BA-3949-84CA-C42B24A44401}" destId="{39587D1C-4ED8-7248-856A-5FF8CAA77CCA}" srcOrd="0" destOrd="0" parTransId="{D2CDB70D-EAE6-4648-902B-9656E1FD24B9}" sibTransId="{65D4146F-09BC-CE48-A4FF-17E2B1C8C98E}"/>
    <dgm:cxn modelId="{8CDA7F99-8BEA-084B-97CE-70FCB05B394A}" type="presOf" srcId="{6F389D20-1133-F141-B445-F74DD6366DBD}" destId="{D9B3B9C1-10EA-FC40-B663-87DD10A1DD2D}" srcOrd="0" destOrd="0" presId="urn:microsoft.com/office/officeart/2008/layout/TitledPictureBlocks"/>
    <dgm:cxn modelId="{7C83F6BE-712E-3746-B120-33C94963F8D9}" type="presOf" srcId="{27721CFC-ED18-F048-83F3-6A3192CF0DFD}" destId="{D9B3B9C1-10EA-FC40-B663-87DD10A1DD2D}" srcOrd="0" destOrd="1" presId="urn:microsoft.com/office/officeart/2008/layout/TitledPictureBlocks"/>
    <dgm:cxn modelId="{785279CA-46D6-2045-820B-D963007E45D4}" type="presOf" srcId="{39587D1C-4ED8-7248-856A-5FF8CAA77CCA}" destId="{1439896D-A05F-5B40-BFB4-25709056D292}" srcOrd="0" destOrd="0" presId="urn:microsoft.com/office/officeart/2008/layout/TitledPictureBlocks"/>
    <dgm:cxn modelId="{BD9420D7-8A6B-724F-BE01-D5891AFB178D}" type="presOf" srcId="{A0DDFF4D-F842-B44F-B0DF-95A5B06F42A0}" destId="{C99FC05E-F0AA-4946-A97C-8F2F1ACB4455}" srcOrd="0" destOrd="0" presId="urn:microsoft.com/office/officeart/2008/layout/TitledPictureBlocks"/>
    <dgm:cxn modelId="{1AFD68E3-9DE2-0F4F-8EAF-09B4E658BEA1}" type="presParOf" srcId="{7910DF13-D2A5-F74B-ADF4-142ECC0F6097}" destId="{6068EC74-E089-CB4D-BF0D-5560DD9B925A}" srcOrd="0" destOrd="0" presId="urn:microsoft.com/office/officeart/2008/layout/TitledPictureBlocks"/>
    <dgm:cxn modelId="{C7ACB5A3-4E61-D641-BDCE-7B0F861903B2}" type="presParOf" srcId="{6068EC74-E089-CB4D-BF0D-5560DD9B925A}" destId="{1439896D-A05F-5B40-BFB4-25709056D292}" srcOrd="0" destOrd="0" presId="urn:microsoft.com/office/officeart/2008/layout/TitledPictureBlocks"/>
    <dgm:cxn modelId="{F5D60FD4-564F-F74A-98CD-2F3BBDF2E247}" type="presParOf" srcId="{6068EC74-E089-CB4D-BF0D-5560DD9B925A}" destId="{43CF0C4C-75EA-4F4D-9D32-EF6E603F7FB7}" srcOrd="1" destOrd="0" presId="urn:microsoft.com/office/officeart/2008/layout/TitledPictureBlocks"/>
    <dgm:cxn modelId="{E8C44A3A-0C82-E143-8609-44AEC9EF922F}" type="presParOf" srcId="{6068EC74-E089-CB4D-BF0D-5560DD9B925A}" destId="{D9B3B9C1-10EA-FC40-B663-87DD10A1DD2D}" srcOrd="2" destOrd="0" presId="urn:microsoft.com/office/officeart/2008/layout/TitledPictureBlocks"/>
    <dgm:cxn modelId="{12341200-DB5A-464C-9710-BFF274C47C29}" type="presParOf" srcId="{7910DF13-D2A5-F74B-ADF4-142ECC0F6097}" destId="{2E172196-3EF8-EB4E-A30B-876786F710DD}" srcOrd="1" destOrd="0" presId="urn:microsoft.com/office/officeart/2008/layout/TitledPictureBlocks"/>
    <dgm:cxn modelId="{1DE419C6-A6BF-2644-8248-288E99CC0B83}" type="presParOf" srcId="{7910DF13-D2A5-F74B-ADF4-142ECC0F6097}" destId="{8D8F6F07-C067-6A40-AEDF-A51CF9D1E5DA}" srcOrd="2" destOrd="0" presId="urn:microsoft.com/office/officeart/2008/layout/TitledPictureBlocks"/>
    <dgm:cxn modelId="{BEAEDC97-4C46-7E4E-9EEC-F1430F5EE2F4}" type="presParOf" srcId="{8D8F6F07-C067-6A40-AEDF-A51CF9D1E5DA}" destId="{C99FC05E-F0AA-4946-A97C-8F2F1ACB4455}" srcOrd="0" destOrd="0" presId="urn:microsoft.com/office/officeart/2008/layout/TitledPictureBlocks"/>
    <dgm:cxn modelId="{8E4247E9-4D68-E64E-816C-55B700FFCE8A}" type="presParOf" srcId="{8D8F6F07-C067-6A40-AEDF-A51CF9D1E5DA}" destId="{5180EAFD-641B-744D-9CA2-28C0F79B7D44}" srcOrd="1" destOrd="0" presId="urn:microsoft.com/office/officeart/2008/layout/TitledPictureBlocks"/>
    <dgm:cxn modelId="{B800B848-8343-EE46-B1DE-D4C6877D5370}" type="presParOf" srcId="{8D8F6F07-C067-6A40-AEDF-A51CF9D1E5DA}" destId="{ADF3A723-2B57-1A4C-8AFD-95DC5A01B57E}" srcOrd="2" destOrd="0" presId="urn:microsoft.com/office/officeart/2008/layout/TitledPictureBlock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60856-D4E2-3E41-82E0-47B71EAB70DE}">
      <dsp:nvSpPr>
        <dsp:cNvPr id="0" name=""/>
        <dsp:cNvSpPr/>
      </dsp:nvSpPr>
      <dsp:spPr>
        <a:xfrm>
          <a:off x="645729" y="36780"/>
          <a:ext cx="1765461" cy="1765461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latin typeface="Avenir Book" panose="02000503020000020003" pitchFamily="2" charset="0"/>
            </a:rPr>
            <a:t>Computer Vision</a:t>
          </a:r>
        </a:p>
      </dsp:txBody>
      <dsp:txXfrm>
        <a:off x="881124" y="345736"/>
        <a:ext cx="1294671" cy="794457"/>
      </dsp:txXfrm>
    </dsp:sp>
    <dsp:sp modelId="{B5EF021D-7C9C-2047-A998-240901F665CE}">
      <dsp:nvSpPr>
        <dsp:cNvPr id="0" name=""/>
        <dsp:cNvSpPr/>
      </dsp:nvSpPr>
      <dsp:spPr>
        <a:xfrm>
          <a:off x="1282766" y="1140193"/>
          <a:ext cx="1765461" cy="1765461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latin typeface="Avenir Book" panose="02000503020000020003" pitchFamily="2" charset="0"/>
            </a:rPr>
            <a:t>Natural Language Processing</a:t>
          </a:r>
        </a:p>
      </dsp:txBody>
      <dsp:txXfrm>
        <a:off x="1822703" y="1596270"/>
        <a:ext cx="1059276" cy="971003"/>
      </dsp:txXfrm>
    </dsp:sp>
    <dsp:sp modelId="{025A5D7B-46E0-7E43-89ED-7647FFBD7B0A}">
      <dsp:nvSpPr>
        <dsp:cNvPr id="0" name=""/>
        <dsp:cNvSpPr/>
      </dsp:nvSpPr>
      <dsp:spPr>
        <a:xfrm>
          <a:off x="8692" y="1140193"/>
          <a:ext cx="1765461" cy="1765461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latin typeface="Avenir Book" panose="02000503020000020003" pitchFamily="2" charset="0"/>
            </a:rPr>
            <a:t>Reasoning</a:t>
          </a:r>
        </a:p>
      </dsp:txBody>
      <dsp:txXfrm>
        <a:off x="174939" y="1596270"/>
        <a:ext cx="1059276" cy="971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F0C4C-75EA-4F4D-9D32-EF6E603F7FB7}">
      <dsp:nvSpPr>
        <dsp:cNvPr id="0" name=""/>
        <dsp:cNvSpPr/>
      </dsp:nvSpPr>
      <dsp:spPr>
        <a:xfrm>
          <a:off x="791" y="1148608"/>
          <a:ext cx="3846326" cy="3258968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3B9C1-10EA-FC40-B663-87DD10A1DD2D}">
      <dsp:nvSpPr>
        <dsp:cNvPr id="0" name=""/>
        <dsp:cNvSpPr/>
      </dsp:nvSpPr>
      <dsp:spPr>
        <a:xfrm>
          <a:off x="3334927" y="1604661"/>
          <a:ext cx="1823871" cy="1898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>
              <a:latin typeface="Avenir Book" panose="02000503020000020003" pitchFamily="2" charset="0"/>
            </a:rPr>
            <a:t>850K automatically generated questions </a:t>
          </a:r>
          <a:endParaRPr lang="en-GB" sz="1600" b="0" i="0" kern="1200" dirty="0">
            <a:latin typeface="Avenir Book" panose="02000503020000020003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 dirty="0">
              <a:latin typeface="Avenir Book" panose="02000503020000020003" pitchFamily="2" charset="0"/>
            </a:rPr>
            <a:t>100k synthetic images of 3D-rendered objects </a:t>
          </a:r>
        </a:p>
      </dsp:txBody>
      <dsp:txXfrm>
        <a:off x="3388346" y="1658080"/>
        <a:ext cx="1717033" cy="1791452"/>
      </dsp:txXfrm>
    </dsp:sp>
    <dsp:sp modelId="{1439896D-A05F-5B40-BFB4-25709056D292}">
      <dsp:nvSpPr>
        <dsp:cNvPr id="0" name=""/>
        <dsp:cNvSpPr/>
      </dsp:nvSpPr>
      <dsp:spPr>
        <a:xfrm>
          <a:off x="791" y="527192"/>
          <a:ext cx="3846326" cy="5611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>
              <a:latin typeface="Avenir Book" panose="02000503020000020003" pitchFamily="2" charset="0"/>
            </a:rPr>
            <a:t>CLEVR</a:t>
          </a:r>
        </a:p>
      </dsp:txBody>
      <dsp:txXfrm>
        <a:off x="791" y="527192"/>
        <a:ext cx="3846326" cy="561181"/>
      </dsp:txXfrm>
    </dsp:sp>
    <dsp:sp modelId="{5180EAFD-641B-744D-9CA2-28C0F79B7D44}">
      <dsp:nvSpPr>
        <dsp:cNvPr id="0" name=""/>
        <dsp:cNvSpPr/>
      </dsp:nvSpPr>
      <dsp:spPr>
        <a:xfrm>
          <a:off x="6046228" y="1148608"/>
          <a:ext cx="3846326" cy="3258968"/>
        </a:xfrm>
        <a:prstGeom prst="rect">
          <a:avLst/>
        </a:prstGeom>
        <a:solidFill>
          <a:schemeClr val="accent2">
            <a:tint val="50000"/>
            <a:hueOff val="-880662"/>
            <a:satOff val="-76170"/>
            <a:lumOff val="87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FC05E-F0AA-4946-A97C-8F2F1ACB4455}">
      <dsp:nvSpPr>
        <dsp:cNvPr id="0" name=""/>
        <dsp:cNvSpPr/>
      </dsp:nvSpPr>
      <dsp:spPr>
        <a:xfrm>
          <a:off x="6046228" y="527192"/>
          <a:ext cx="3846326" cy="56118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>
              <a:latin typeface="Avenir Book" panose="02000503020000020003" pitchFamily="2" charset="0"/>
            </a:rPr>
            <a:t>My dataset</a:t>
          </a:r>
        </a:p>
      </dsp:txBody>
      <dsp:txXfrm>
        <a:off x="6046228" y="527192"/>
        <a:ext cx="3846326" cy="561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EDA4F-E04C-4356-AD9D-CFFEFAC9713D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EDFFF-B588-491D-B5E8-E451ED8C4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32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DFFF-B588-491D-B5E8-E451ED8C4F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2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going to start by stating the motivation for my topic.</a:t>
            </a:r>
          </a:p>
          <a:p>
            <a:endParaRPr lang="en-TH" dirty="0"/>
          </a:p>
          <a:p>
            <a:r>
              <a:rPr lang="en-TH" dirty="0"/>
              <a:t>Current deep learning models are very good at pattern recognition.</a:t>
            </a:r>
          </a:p>
          <a:p>
            <a:r>
              <a:rPr lang="en-TH" dirty="0"/>
              <a:t>For example, image recognition and object detection</a:t>
            </a:r>
          </a:p>
          <a:p>
            <a:r>
              <a:rPr lang="en-TH" dirty="0"/>
              <a:t>Given this image, the model can classify that this is a cat with high accuracy.</a:t>
            </a:r>
          </a:p>
          <a:p>
            <a:r>
              <a:rPr lang="en-TH" dirty="0"/>
              <a:t>Similarly, deep learning model, such as R-CNN can also detect object with high accuracy.</a:t>
            </a:r>
          </a:p>
          <a:p>
            <a:endParaRPr lang="en-TH" dirty="0"/>
          </a:p>
          <a:p>
            <a:r>
              <a:rPr lang="en-TH" dirty="0"/>
              <a:t>But, they are still not very good in tasks that requires high level reasoning skills or tasks that require multi-step inferrence.</a:t>
            </a:r>
          </a:p>
          <a:p>
            <a:r>
              <a:rPr lang="en-TH" dirty="0"/>
              <a:t>for example counting, </a:t>
            </a:r>
            <a:r>
              <a:rPr lang="en-GB" dirty="0"/>
              <a:t>understanding the r</a:t>
            </a:r>
            <a:r>
              <a:rPr lang="en-TH" dirty="0"/>
              <a:t>elationship between objects or making comparision between objects</a:t>
            </a:r>
          </a:p>
          <a:p>
            <a:endParaRPr lang="en-TH" dirty="0"/>
          </a:p>
          <a:p>
            <a:r>
              <a:rPr lang="en-TH" dirty="0"/>
              <a:t>So this is the topic that I am very interested in.</a:t>
            </a:r>
          </a:p>
          <a:p>
            <a:r>
              <a:rPr lang="en-GB" dirty="0"/>
              <a:t>researching h</a:t>
            </a:r>
            <a:r>
              <a:rPr lang="en-TH" dirty="0"/>
              <a:t>ow to improve the reasoning capabilities of ANNs.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09A35D-8171-7C4D-8299-65AFB18DB47C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23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I’m going to state the overview of this project. So, I chose to study about how to improve the reasoning capabilities of deep learning model in the context of visual question answering (VQA) and visual reasoning.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Question Answering (VQA) is an emerging research problem at the intersection of computer vision, natural language processing and knowledge reasoning.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challenging because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VQA task is usually framed as a classification problem.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list of all possible answers in the dataset are taken as the targets for supervised training.</a:t>
            </a:r>
          </a:p>
          <a:p>
            <a:endParaRPr lang="en-TH" dirty="0"/>
          </a:p>
          <a:p>
            <a:r>
              <a:rPr lang="en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project, on the other hand, the task that I am focusing on is the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reasoning.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considered to be sub-task of VQA, but with more emphasis on evaluating the reasoning capabilities of deep learning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Object and attribute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Transitive relation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Spatial reasoning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Logical inference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</a:rPr>
              <a:t>Counting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Making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A35D-8171-7C4D-8299-65AFB18DB4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00795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The initial objectives of this project is to study </a:t>
            </a:r>
            <a:r>
              <a:rPr lang="en-GB" dirty="0"/>
              <a:t>existing deep learning models for VQA and visual reasoning</a:t>
            </a: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</a:t>
            </a:r>
            <a:r>
              <a:rPr lang="en-TH" dirty="0"/>
              <a:t>s well as </a:t>
            </a:r>
            <a:r>
              <a:rPr lang="en-GB" dirty="0"/>
              <a:t>to explore recent approaches which extend the reasoning capabilities of artificial neural networks</a:t>
            </a:r>
          </a:p>
          <a:p>
            <a:r>
              <a:rPr lang="en-GB" dirty="0"/>
              <a:t>S</a:t>
            </a:r>
            <a:r>
              <a:rPr lang="en-TH" dirty="0"/>
              <a:t>uch as attention mechanism</a:t>
            </a:r>
          </a:p>
          <a:p>
            <a:endParaRPr lang="en-TH" dirty="0"/>
          </a:p>
          <a:p>
            <a:r>
              <a:rPr lang="en-TH" dirty="0"/>
              <a:t>After initial researches, I found the Transformer architecture to be the most promising.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As recently, deep learning models based on Transformer (e.g. BERT and GPT) have achieved positive results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various NLP tasks, including question answering, machine translation and text generation,</a:t>
            </a:r>
          </a:p>
          <a:p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Given this, the main aim of this project is to </a:t>
            </a:r>
            <a:r>
              <a:rPr lang="en-GB" dirty="0"/>
              <a:t>develop a new VQA model based on Transformer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09A35D-8171-7C4D-8299-65AFB18DB47C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17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I talk about the model I developed for a VQA task, let me give the background of the Transformer architecture.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is designed for sequence processing task.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unlike an RNN, it is entirely built on self-attention mechanism to draw global dependencies between input and output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is an attention mechanism relating different positions of a single sequence in order to compute a representation of the same sequence</a:t>
            </a:r>
          </a:p>
          <a:p>
            <a:endParaRPr lang="en-TH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in transformer relies on the scaled dot-product attention to compute the attention score  between each word and every other word.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input sequences are projected into three matrices: Query. (Q), Key (K), and Value (V),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dot product between query and key (QKT) is performed to discover the attention score between each input element and all other elements.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attention scores are divided by the square root value of the key dimension to stabilize gradients during training.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is applied to the scaled attention score to ensures that the weights are sum to 1.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outputs are represented as the weighted sum of the value vector (V).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than only computing the attention once, Transformer performs scaled dot-product attention multiple times in parallel.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called multi-head attention.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allows the model to jointly attend to information from different representation subspaces at different positions”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was basically the main component of the Transformer architecture, and what makes them work so well in sequence processing task.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09A35D-8171-7C4D-8299-65AFB18DB47C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77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 am going to talk about the details of the model that I developed.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architecture of the model consists of three main components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feature extractors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stack of multimodal Transformer layer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fusion layer and a classifier</a:t>
            </a:r>
          </a:p>
          <a:p>
            <a:endParaRPr lang="en-TH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feature extractors (CNN, LSTM) and the classifier components are similar to most existing VQA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main d</a:t>
            </a:r>
            <a:r>
              <a:rPr lang="en-TH" dirty="0"/>
              <a:t>ifference between other models is how I stack these two transformer module together, and the use of special tokens, the [IMG] and [TXT] tokens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To extract the image features, I used the pre-trained ResNet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And to extract the question feature, I used GloVe word embedding and bidirectional LSTM.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dirty="0"/>
              <a:t>As shown here, I also inserted the [IMG] and [TXT] tokens at the beginning of each sequence.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added to extracted the information related to answer from both visual and textual input in the Transformer layer.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multimodal Transformer encoder block consists of two components: standard Transformer layer (TRM) and Co-attention Transformer layer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layers are based on multi-head attention concept. However, in Co-TRM layers, the keys and values from each modality are swapped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 here, the output of [IMG] and [TXT] tokens from the final layer of multimodal Transformer are used as the pooled representation of image and question.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fused by element-wise products and are sent through the classifier layer to obtain the answer.</a:t>
            </a: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09A35D-8171-7C4D-8299-65AFB18DB47C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57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project, I used two visual reasoning datasets, </a:t>
            </a:r>
          </a:p>
          <a:p>
            <a:r>
              <a:rPr lang="en-GB" dirty="0"/>
              <a:t>The first one is the CLEVR dataset</a:t>
            </a:r>
          </a:p>
          <a:p>
            <a:r>
              <a:rPr lang="en-GB" dirty="0"/>
              <a:t>It contains 850K generated questions</a:t>
            </a:r>
          </a:p>
          <a:p>
            <a:r>
              <a:rPr lang="en-GB" dirty="0"/>
              <a:t>With 100K synthetic images</a:t>
            </a:r>
          </a:p>
          <a:p>
            <a:r>
              <a:rPr lang="en-GB" dirty="0"/>
              <a:t>3 shapes (cube, cylinder, and sphere)</a:t>
            </a:r>
          </a:p>
          <a:p>
            <a:r>
              <a:rPr lang="en-GB" dirty="0"/>
              <a:t>2 materials (shiny “metal” and matte “rubber”)</a:t>
            </a:r>
          </a:p>
          <a:p>
            <a:r>
              <a:rPr lang="en-GB" dirty="0"/>
              <a:t>2 sizes (small and large)</a:t>
            </a:r>
          </a:p>
          <a:p>
            <a:r>
              <a:rPr lang="en-GB" dirty="0"/>
              <a:t>8 colours</a:t>
            </a:r>
          </a:p>
          <a:p>
            <a:endParaRPr lang="en-GB" dirty="0"/>
          </a:p>
          <a:p>
            <a:r>
              <a:rPr lang="en-GB" dirty="0"/>
              <a:t>The second dataset is created by my own. So I just downloaded 40 images from website which are all about transportation and gave one or two questions for each image with answers.</a:t>
            </a:r>
          </a:p>
          <a:p>
            <a:endParaRPr lang="en-GB" dirty="0"/>
          </a:p>
          <a:p>
            <a:r>
              <a:rPr lang="en-GB" dirty="0"/>
              <a:t>These are designed to test various high level reasoning, such as spatial reasoning, counting, and making </a:t>
            </a:r>
            <a:r>
              <a:rPr lang="en-GB" dirty="0" err="1"/>
              <a:t>comparision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As shown here, the question are highly compositional and requires multi-step inferences.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09A35D-8171-7C4D-8299-65AFB18DB47C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80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DFFF-B588-491D-B5E8-E451ED8C4F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4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DFFF-B588-491D-B5E8-E451ED8C4F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97278-E14E-7642-A826-5890170ED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AB2F9E-0F7D-E4D3-99AB-AFADECE09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2E6B2A-56B9-FEEC-B5FE-C4CD5EC0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04F08-33B3-0C75-09E3-0FF10FAB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42DAC-725C-9A78-9DBD-A53BFBE2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1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5FBC8-C582-6DB1-F6F6-570967D8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DFCC3A-9E9E-B4CE-0E35-6901929E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94CAF-2774-0064-E1D7-4206F7DF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794E91-BD4D-D204-5D08-AAB5272A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DD4FF-B5D2-8065-0D4F-7A58E1E1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50C663-5AD8-BA84-4D28-EFFC8028B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7C6BF3-2A96-82A9-173B-DC2B5CF8B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4C3B3-BFBA-54BC-40DB-CF31EF3A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0BDEF8-C4D0-32F9-C505-24E03E26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5AF70-EBB0-9083-7E7E-C8758C3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67436-B935-E82E-FC58-4E032CD3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6741D-5D7B-ED87-8511-262130DA6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CCC9F-5504-58AF-D0B0-B5853EC8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01728-06C5-17D9-1F56-0C7914ED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70DAEC-8ADC-CC84-2114-BBDE2905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6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0717B-291F-8E73-821D-9C2B7BD2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4216B7-2682-B4E0-3565-BA5752456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49962-43B3-81F5-FDA7-490A95BA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859815-E7D7-A37B-6025-3138E1829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A4A7C-E5DB-6E95-7028-CD4365BD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1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4307D-AC01-DB33-51E2-C2813CAA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F1307-EB10-690F-B882-28D813082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246740-2C79-D25B-0995-D53DB0B42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316365-C4D6-E867-AD22-8DB68D3A9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6B3EE-126D-4203-4A0C-B46F0FC2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7B332-A4D1-73D5-D1A4-8273B700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1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33243-534B-3EC3-5447-8D627413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B7992-595E-9043-7E31-D1E61DA6F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0ECE4-F062-6B13-C007-318734FC0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13D2E6-CAAF-6D91-3547-C15C47600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3186A2-6F2D-AF34-C275-791F55B5A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2BF715-418E-98F3-1E05-FC78DC0A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77166B-E851-40EC-F5FE-ABEA5F46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076845-2105-3D7B-8CE4-0AD14693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74B67-818D-D924-3053-BE615012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01434F-0117-7EA8-7036-B4300B7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1DFBCC-2E2E-7D89-F1EB-6BAF823F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4039DC-51B8-FA95-EB8A-7945E916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9B7064-DD3F-6545-54F9-E12BFC98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C1E1E8-8077-2403-CD6D-8FE85069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1448F-0A21-10A0-B903-C3D8E898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7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A3E5A-1E7B-106C-7967-64855B46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BE752-068E-E1D7-97E4-3328A6053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8BEF44-B28F-BEF7-DC1B-EB3D57AFB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1A4465-E257-7803-B189-4B9DD397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80F862-E0D1-FE07-5FA6-C975CC4A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C64CB2-542A-596F-1849-7CC27BCB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9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B49DD-CD33-F44E-B563-993A02F6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A0532F-F854-DD18-ECCF-E55D5DB30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2E21CC-F1C8-E53E-86FE-9A7A7D6A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1696EF-7D2B-56B6-DC69-35240D20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7D5F8-D9A2-2775-A967-BBCF85E7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17455-0DD1-F285-870D-80097A33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2CAED3-F459-308C-62C9-1F24A9D9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6E97F-7D39-0D95-966F-DDAC83A25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1C61B-5AED-7678-0E03-0D0518F80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2DCEE-D65B-4C3F-8B63-924B975158C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D2714-C61E-6232-4C2D-BD4DA6731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4F730-9FD7-05D5-56FA-48337C53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75F5-A775-469F-8A69-DC497659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02EAB-CA5C-E457-D8FB-200607A40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Multimodal Learning for Visual Question Answering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EB3BB7-E87F-D874-C7BD-773C89FDE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  <a:p>
            <a:r>
              <a:rPr lang="en-US" dirty="0"/>
              <a:t>Ziyu Zhao</a:t>
            </a:r>
          </a:p>
        </p:txBody>
      </p:sp>
    </p:spTree>
    <p:extLst>
      <p:ext uri="{BB962C8B-B14F-4D97-AF65-F5344CB8AC3E}">
        <p14:creationId xmlns:p14="http://schemas.microsoft.com/office/powerpoint/2010/main" val="39434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60F2-22F5-0942-89D3-B3DF6E55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Motivation</a:t>
            </a:r>
          </a:p>
        </p:txBody>
      </p:sp>
      <p:sp>
        <p:nvSpPr>
          <p:cNvPr id="24" name="Content Placeholder 18">
            <a:extLst>
              <a:ext uri="{FF2B5EF4-FFF2-40B4-BE49-F238E27FC236}">
                <a16:creationId xmlns:a16="http://schemas.microsoft.com/office/drawing/2014/main" id="{C18A1AF7-6FB3-374D-A1FC-1190904D668A}"/>
              </a:ext>
            </a:extLst>
          </p:cNvPr>
          <p:cNvSpPr txBox="1">
            <a:spLocks/>
          </p:cNvSpPr>
          <p:nvPr/>
        </p:nvSpPr>
        <p:spPr>
          <a:xfrm>
            <a:off x="7958611" y="1933600"/>
            <a:ext cx="3675744" cy="4165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84CE915-C021-E044-B86B-57CB5E703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717"/>
            <a:ext cx="10515600" cy="103684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</a:rPr>
              <a:t>Current artificial neural networks are very good at pattern recognition but not so good at reasoning.</a:t>
            </a:r>
          </a:p>
          <a:p>
            <a:endParaRPr lang="en-TH" dirty="0">
              <a:latin typeface="Avenir Book" panose="02000503020000020003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5DB02D-7E8B-8E47-8812-48D345ECEE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465149"/>
            <a:ext cx="2302565" cy="2013405"/>
          </a:xfrm>
          <a:prstGeom prst="rect">
            <a:avLst/>
          </a:prstGeom>
        </p:spPr>
      </p:pic>
      <p:pic>
        <p:nvPicPr>
          <p:cNvPr id="39" name="Picture 38" descr="A picture containing indoor, cup, sitting, small&#10;&#10;Description automatically generated">
            <a:extLst>
              <a:ext uri="{FF2B5EF4-FFF2-40B4-BE49-F238E27FC236}">
                <a16:creationId xmlns:a16="http://schemas.microsoft.com/office/drawing/2014/main" id="{E84D55EB-9ECB-DE42-9038-DA262D41DD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8679" y="3681968"/>
            <a:ext cx="2302565" cy="15183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A4B638-9270-D34A-B760-A427C479DF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839" y="4161532"/>
            <a:ext cx="826630" cy="7887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AF84E3D-BCDD-A845-B9FF-99C4D8A265E0}"/>
              </a:ext>
            </a:extLst>
          </p:cNvPr>
          <p:cNvSpPr txBox="1"/>
          <p:nvPr/>
        </p:nvSpPr>
        <p:spPr>
          <a:xfrm>
            <a:off x="4145542" y="4371238"/>
            <a:ext cx="78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cat</a:t>
            </a:r>
            <a:endParaRPr lang="en-TH" dirty="0">
              <a:latin typeface="Avenir Book" panose="02000503020000020003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17AB8F-46F3-3647-BF6E-03C224949D6E}"/>
              </a:ext>
            </a:extLst>
          </p:cNvPr>
          <p:cNvSpPr txBox="1"/>
          <p:nvPr/>
        </p:nvSpPr>
        <p:spPr>
          <a:xfrm>
            <a:off x="1875061" y="5605884"/>
            <a:ext cx="23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latin typeface="Avenir Book" panose="02000503020000020003" pitchFamily="2" charset="0"/>
              </a:rPr>
              <a:t>Object recognition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CF49C08-B846-654F-BEF9-F641240838AE}"/>
              </a:ext>
            </a:extLst>
          </p:cNvPr>
          <p:cNvSpPr/>
          <p:nvPr/>
        </p:nvSpPr>
        <p:spPr>
          <a:xfrm>
            <a:off x="8092605" y="3960876"/>
            <a:ext cx="1364974" cy="779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Avenir Book" panose="02000503020000020003" pitchFamily="2" charset="0"/>
              </a:rPr>
              <a:t>R-CNN</a:t>
            </a:r>
          </a:p>
        </p:txBody>
      </p:sp>
      <p:pic>
        <p:nvPicPr>
          <p:cNvPr id="44" name="Picture 43" descr="A picture containing indoor, cup, sitting, small&#10;&#10;Description automatically generated">
            <a:extLst>
              <a:ext uri="{FF2B5EF4-FFF2-40B4-BE49-F238E27FC236}">
                <a16:creationId xmlns:a16="http://schemas.microsoft.com/office/drawing/2014/main" id="{EDB99B35-3DA1-6641-BE8B-4A0E37BEEA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8940" y="3712672"/>
            <a:ext cx="2302565" cy="151835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116459-EDC3-AD48-88F4-DA444FE1AB56}"/>
              </a:ext>
            </a:extLst>
          </p:cNvPr>
          <p:cNvSpPr/>
          <p:nvPr/>
        </p:nvSpPr>
        <p:spPr>
          <a:xfrm>
            <a:off x="10047203" y="4084799"/>
            <a:ext cx="365760" cy="38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venir Book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CD14EE-26BB-8449-B293-DE028A00C481}"/>
              </a:ext>
            </a:extLst>
          </p:cNvPr>
          <p:cNvSpPr/>
          <p:nvPr/>
        </p:nvSpPr>
        <p:spPr>
          <a:xfrm>
            <a:off x="10544324" y="4024461"/>
            <a:ext cx="294115" cy="38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>
              <a:latin typeface="Avenir Book" panose="02000503020000020003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C3CCC5-ED87-9A4C-A7AB-16E9D9BB3EF5}"/>
              </a:ext>
            </a:extLst>
          </p:cNvPr>
          <p:cNvSpPr/>
          <p:nvPr/>
        </p:nvSpPr>
        <p:spPr>
          <a:xfrm>
            <a:off x="10871226" y="4131595"/>
            <a:ext cx="157558" cy="15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venir Book" panose="02000503020000020003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1590B8-7248-DB49-8BF2-7858A174DF80}"/>
              </a:ext>
            </a:extLst>
          </p:cNvPr>
          <p:cNvSpPr/>
          <p:nvPr/>
        </p:nvSpPr>
        <p:spPr>
          <a:xfrm>
            <a:off x="11358782" y="4135327"/>
            <a:ext cx="365760" cy="38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venir Book" panose="02000503020000020003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629506-A3AD-A947-A1AC-FA1D5F273711}"/>
              </a:ext>
            </a:extLst>
          </p:cNvPr>
          <p:cNvSpPr/>
          <p:nvPr/>
        </p:nvSpPr>
        <p:spPr>
          <a:xfrm>
            <a:off x="11191818" y="4384174"/>
            <a:ext cx="188799" cy="217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venir Book" panose="02000503020000020003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C8C4D9-B842-744D-B835-4A5E66A2D503}"/>
              </a:ext>
            </a:extLst>
          </p:cNvPr>
          <p:cNvSpPr txBox="1"/>
          <p:nvPr/>
        </p:nvSpPr>
        <p:spPr>
          <a:xfrm>
            <a:off x="7737375" y="5565954"/>
            <a:ext cx="23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latin typeface="Avenir Book" panose="02000503020000020003" pitchFamily="2" charset="0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62293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60F2-22F5-0942-89D3-B3DF6E55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Overview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DD72A1F-2357-504F-B9B5-2A15E4FA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31" y="2024781"/>
            <a:ext cx="3675744" cy="41654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TH" sz="1800" b="1" dirty="0">
                <a:solidFill>
                  <a:prstClr val="black"/>
                </a:solidFill>
                <a:latin typeface="Avenir Book" panose="02000503020000020003" pitchFamily="2" charset="0"/>
              </a:rPr>
              <a:t>Visual Question Answering (VQA)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r>
              <a:rPr lang="en-TH" sz="1800" dirty="0">
                <a:latin typeface="Avenir Book" panose="02000503020000020003" pitchFamily="2" charset="0"/>
              </a:rPr>
              <a:t>What color are her eyes?</a:t>
            </a:r>
          </a:p>
          <a:p>
            <a:r>
              <a:rPr lang="en-TH" sz="1800" dirty="0">
                <a:latin typeface="Avenir Book" panose="02000503020000020003" pitchFamily="2" charset="0"/>
              </a:rPr>
              <a:t>What is the mustache made of?</a:t>
            </a: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T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328425-A664-F647-B6BC-5A7F9B9C3B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484" y="2538876"/>
            <a:ext cx="3488793" cy="2267790"/>
          </a:xfrm>
          <a:prstGeom prst="rect">
            <a:avLst/>
          </a:prstGeom>
        </p:spPr>
      </p:pic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5083F3E3-FB90-0A47-9438-6D60348135F7}"/>
              </a:ext>
            </a:extLst>
          </p:cNvPr>
          <p:cNvSpPr txBox="1">
            <a:spLocks/>
          </p:cNvSpPr>
          <p:nvPr/>
        </p:nvSpPr>
        <p:spPr>
          <a:xfrm>
            <a:off x="4539228" y="2009057"/>
            <a:ext cx="3675744" cy="4165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TH" sz="1800" b="1" dirty="0">
                <a:solidFill>
                  <a:prstClr val="black"/>
                </a:solidFill>
                <a:latin typeface="Avenir Book" panose="02000503020000020003" pitchFamily="2" charset="0"/>
              </a:rPr>
              <a:t>Visual Reasoning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b="1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TH" sz="1800" dirty="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r>
              <a:rPr lang="en-TH" sz="1800" dirty="0">
                <a:latin typeface="Avenir Book" panose="02000503020000020003" pitchFamily="2" charset="0"/>
              </a:rPr>
              <a:t>Is there any fruit to the left of the tray the cup is on top of?</a:t>
            </a:r>
          </a:p>
          <a:p>
            <a:r>
              <a:rPr lang="en-TH" sz="1800" dirty="0">
                <a:latin typeface="Avenir Book" panose="02000503020000020003" pitchFamily="2" charset="0"/>
              </a:rPr>
              <a:t>Are the napkin and the cup the same color?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TH" dirty="0"/>
          </a:p>
        </p:txBody>
      </p:sp>
      <p:sp>
        <p:nvSpPr>
          <p:cNvPr id="24" name="Content Placeholder 18">
            <a:extLst>
              <a:ext uri="{FF2B5EF4-FFF2-40B4-BE49-F238E27FC236}">
                <a16:creationId xmlns:a16="http://schemas.microsoft.com/office/drawing/2014/main" id="{C18A1AF7-6FB3-374D-A1FC-1190904D668A}"/>
              </a:ext>
            </a:extLst>
          </p:cNvPr>
          <p:cNvSpPr txBox="1">
            <a:spLocks/>
          </p:cNvSpPr>
          <p:nvPr/>
        </p:nvSpPr>
        <p:spPr>
          <a:xfrm>
            <a:off x="7958611" y="1933600"/>
            <a:ext cx="3675744" cy="4165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TH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24ED74-2FD4-DB48-8C94-9FF41A0E82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274" y="2512319"/>
            <a:ext cx="3217099" cy="2294347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89B5142D-67BE-AF4F-96E6-8BB4A7153D62}"/>
              </a:ext>
            </a:extLst>
          </p:cNvPr>
          <p:cNvGraphicFramePr/>
          <p:nvPr/>
        </p:nvGraphicFramePr>
        <p:xfrm>
          <a:off x="8290784" y="2090730"/>
          <a:ext cx="3056920" cy="2942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D2D596-3C86-7A49-9CA2-5AD6B4F6C594}"/>
              </a:ext>
            </a:extLst>
          </p:cNvPr>
          <p:cNvSpPr txBox="1"/>
          <p:nvPr/>
        </p:nvSpPr>
        <p:spPr>
          <a:xfrm>
            <a:off x="8564730" y="5729755"/>
            <a:ext cx="246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latin typeface="Avenir Book" panose="02000503020000020003" pitchFamily="2" charset="0"/>
              </a:rPr>
              <a:t>VQA/ visual reasoning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313CC4-7496-C546-9C0B-EA5683512A76}"/>
              </a:ext>
            </a:extLst>
          </p:cNvPr>
          <p:cNvCxnSpPr>
            <a:stCxn id="30" idx="0"/>
          </p:cNvCxnSpPr>
          <p:nvPr/>
        </p:nvCxnSpPr>
        <p:spPr>
          <a:xfrm flipV="1">
            <a:off x="9796484" y="3729342"/>
            <a:ext cx="22760" cy="200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60F2-22F5-0942-89D3-B3DF6E55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Aims and Objectives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7A6471-ECC0-7045-ABF0-F416C4D0E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741"/>
            <a:ext cx="10515600" cy="409722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TH" dirty="0">
                <a:latin typeface="Avenir Book" panose="02000503020000020003" pitchFamily="2" charset="0"/>
              </a:rPr>
              <a:t>Objectives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Study </a:t>
            </a:r>
            <a:r>
              <a:rPr lang="en-GB" dirty="0">
                <a:latin typeface="Avenir Book" panose="02000503020000020003" pitchFamily="2" charset="0"/>
              </a:rPr>
              <a:t>existing deep learning models for VQA and visual reasoning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latin typeface="Avenir Book" panose="02000503020000020003" pitchFamily="2" charset="0"/>
              </a:rPr>
              <a:t>Explore recent approaches which extend the reasoning capabilities of artificial neural networks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venir Book" panose="02000503020000020003" pitchFamily="2" charset="0"/>
              </a:rPr>
              <a:t>Test on my created mini-dataset.</a:t>
            </a:r>
            <a:endParaRPr lang="en-GB" dirty="0"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Avenir Book" panose="02000503020000020003" pitchFamily="2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>
                <a:latin typeface="Avenir Book" panose="02000503020000020003" pitchFamily="2" charset="0"/>
              </a:rPr>
              <a:t>Aim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latin typeface="Avenir Book" panose="02000503020000020003" pitchFamily="2" charset="0"/>
              </a:rPr>
              <a:t>Extending a new VQA model based on Transformer architecture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latin typeface="Avenir Book" panose="02000503020000020003" pitchFamily="2" charset="0"/>
              </a:rPr>
              <a:t>Utilising self-attention and co-attention mechanism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TH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47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60F2-22F5-0942-89D3-B3DF6E55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Background - Transformer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87EEB8-A7B7-ED4B-986D-75A3C091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74" y="2800715"/>
            <a:ext cx="5518872" cy="29323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D1ED51-6F8C-1E43-B8E4-46BC9891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528" y="466496"/>
            <a:ext cx="4352779" cy="61880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E6FAA3-AEA7-E64A-80D4-775CE4EC23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65" y="5539647"/>
            <a:ext cx="3261946" cy="7308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B2181F-F15F-AE4C-BE28-6D2DBDA7F3B8}"/>
              </a:ext>
            </a:extLst>
          </p:cNvPr>
          <p:cNvSpPr txBox="1"/>
          <p:nvPr/>
        </p:nvSpPr>
        <p:spPr>
          <a:xfrm>
            <a:off x="3190180" y="2269436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Avenir Book" panose="02000503020000020003" pitchFamily="2" charset="0"/>
              </a:rPr>
              <a:t>Self-attention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11280097-9AC3-EE4B-B6FF-344628930942}"/>
              </a:ext>
            </a:extLst>
          </p:cNvPr>
          <p:cNvSpPr/>
          <p:nvPr/>
        </p:nvSpPr>
        <p:spPr>
          <a:xfrm>
            <a:off x="417693" y="2054420"/>
            <a:ext cx="7003835" cy="4424924"/>
          </a:xfrm>
          <a:prstGeom prst="wedgeRoundRectCallout">
            <a:avLst>
              <a:gd name="adj1" fmla="val 63326"/>
              <a:gd name="adj2" fmla="val 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2348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60F2-22F5-0942-89D3-B3DF6E55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Model Details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C32A2D-2F74-F742-89C2-3093CF68D817}"/>
              </a:ext>
            </a:extLst>
          </p:cNvPr>
          <p:cNvGrpSpPr/>
          <p:nvPr/>
        </p:nvGrpSpPr>
        <p:grpSpPr>
          <a:xfrm>
            <a:off x="1778070" y="1686769"/>
            <a:ext cx="8792933" cy="4953963"/>
            <a:chOff x="912778" y="464558"/>
            <a:chExt cx="10521980" cy="61374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C45DDE-977E-4D4F-9310-212E64A89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78" y="716239"/>
              <a:ext cx="9824231" cy="38423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2E269A-9AA4-DE41-9F65-C49E32743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0649" y="4327861"/>
              <a:ext cx="2642597" cy="2274107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98674A-D41A-0B4C-8BDF-A1B461976AC7}"/>
                </a:ext>
              </a:extLst>
            </p:cNvPr>
            <p:cNvGrpSpPr/>
            <p:nvPr/>
          </p:nvGrpSpPr>
          <p:grpSpPr>
            <a:xfrm>
              <a:off x="3792483" y="4339755"/>
              <a:ext cx="6020523" cy="2262213"/>
              <a:chOff x="3516922" y="4017523"/>
              <a:chExt cx="5852161" cy="229989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872F641-9A7B-5342-AD71-B548FDD4E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28258" y="4074887"/>
                <a:ext cx="1164392" cy="2242533"/>
              </a:xfrm>
              <a:prstGeom prst="rect">
                <a:avLst/>
              </a:prstGeom>
            </p:spPr>
          </p:pic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CEE0271E-973B-C84C-9CC1-11472F4F45C4}"/>
                  </a:ext>
                </a:extLst>
              </p:cNvPr>
              <p:cNvSpPr/>
              <p:nvPr/>
            </p:nvSpPr>
            <p:spPr>
              <a:xfrm>
                <a:off x="3516922" y="4043313"/>
                <a:ext cx="2000543" cy="2274107"/>
              </a:xfrm>
              <a:prstGeom prst="wedgeRoundRectCallout">
                <a:avLst>
                  <a:gd name="adj1" fmla="val 49923"/>
                  <a:gd name="adj2" fmla="val -77290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>
                  <a:latin typeface="Avenir Book" panose="02000503020000020003" pitchFamily="2" charset="0"/>
                </a:endParaRPr>
              </a:p>
            </p:txBody>
          </p:sp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6CC9CE22-9E8B-6C4E-A482-70CC282ED166}"/>
                  </a:ext>
                </a:extLst>
              </p:cNvPr>
              <p:cNvSpPr/>
              <p:nvPr/>
            </p:nvSpPr>
            <p:spPr>
              <a:xfrm>
                <a:off x="6112997" y="4017523"/>
                <a:ext cx="3256086" cy="2299897"/>
              </a:xfrm>
              <a:prstGeom prst="wedgeRoundRectCallout">
                <a:avLst>
                  <a:gd name="adj1" fmla="val -35680"/>
                  <a:gd name="adj2" fmla="val -73578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778E99-4726-A94F-A5F9-3E3670607E67}"/>
                </a:ext>
              </a:extLst>
            </p:cNvPr>
            <p:cNvSpPr txBox="1"/>
            <p:nvPr/>
          </p:nvSpPr>
          <p:spPr>
            <a:xfrm>
              <a:off x="7796861" y="464558"/>
              <a:ext cx="3637897" cy="51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dirty="0">
                  <a:latin typeface="Avenir Book" panose="02000503020000020003" pitchFamily="2" charset="0"/>
                </a:rPr>
                <a:t>Multimodal Transformer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69C34A-DB77-C246-BECF-2DFFC0382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9024" y="744375"/>
              <a:ext cx="407837" cy="408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D77E761-A8A9-8046-AA77-DD307CB71A66}"/>
                </a:ext>
              </a:extLst>
            </p:cNvPr>
            <p:cNvSpPr/>
            <p:nvPr/>
          </p:nvSpPr>
          <p:spPr>
            <a:xfrm>
              <a:off x="3446243" y="3229795"/>
              <a:ext cx="962526" cy="57751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>
                  <a:latin typeface="Avenir Book" panose="02000503020000020003" pitchFamily="2" charset="0"/>
                </a:rPr>
                <a:t>CNN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09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60F2-22F5-0942-89D3-B3DF6E55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53" y="389854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TH" dirty="0">
                <a:latin typeface="Avenir Book" panose="02000503020000020003" pitchFamily="2" charset="0"/>
              </a:rPr>
              <a:t>Datasets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143773-2A76-8543-AAED-3EB01EA01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751471"/>
              </p:ext>
            </p:extLst>
          </p:nvPr>
        </p:nvGraphicFramePr>
        <p:xfrm>
          <a:off x="841248" y="1533377"/>
          <a:ext cx="11205027" cy="4934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 descr="公路上的汽车&#10;&#10;描述已自动生成">
            <a:extLst>
              <a:ext uri="{FF2B5EF4-FFF2-40B4-BE49-F238E27FC236}">
                <a16:creationId xmlns:a16="http://schemas.microsoft.com/office/drawing/2014/main" id="{2636349D-FD01-626B-3622-16401EB78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99" y="2676667"/>
            <a:ext cx="3953427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7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4091C-7159-F7FC-B35C-DC5322F1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Avenir Book" panose="02000503020000020003" pitchFamily="2" charset="0"/>
              </a:rPr>
              <a:t>Results</a:t>
            </a:r>
            <a:endParaRPr lang="en-US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B0EDB745-D947-9088-C7AF-FD7150F2A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339643"/>
              </p:ext>
            </p:extLst>
          </p:nvPr>
        </p:nvGraphicFramePr>
        <p:xfrm>
          <a:off x="2859864" y="1261086"/>
          <a:ext cx="6222408" cy="110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4136">
                  <a:extLst>
                    <a:ext uri="{9D8B030D-6E8A-4147-A177-3AD203B41FA5}">
                      <a16:colId xmlns:a16="http://schemas.microsoft.com/office/drawing/2014/main" val="1477656450"/>
                    </a:ext>
                  </a:extLst>
                </a:gridCol>
                <a:gridCol w="2074136">
                  <a:extLst>
                    <a:ext uri="{9D8B030D-6E8A-4147-A177-3AD203B41FA5}">
                      <a16:colId xmlns:a16="http://schemas.microsoft.com/office/drawing/2014/main" val="1151410206"/>
                    </a:ext>
                  </a:extLst>
                </a:gridCol>
                <a:gridCol w="2074136">
                  <a:extLst>
                    <a:ext uri="{9D8B030D-6E8A-4147-A177-3AD203B41FA5}">
                      <a16:colId xmlns:a16="http://schemas.microsoft.com/office/drawing/2014/main" val="167816851"/>
                    </a:ext>
                  </a:extLst>
                </a:gridCol>
              </a:tblGrid>
              <a:tr h="55480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CLEVER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Our dataset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0555381"/>
                  </a:ext>
                </a:extLst>
              </a:tr>
              <a:tr h="55480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Accuracy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95.6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83.3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7810187"/>
                  </a:ext>
                </a:extLst>
              </a:tr>
            </a:tbl>
          </a:graphicData>
        </a:graphic>
      </p:graphicFrame>
      <p:pic>
        <p:nvPicPr>
          <p:cNvPr id="14" name="图片 13" descr="图形用户界面&#10;&#10;低可信度描述已自动生成">
            <a:extLst>
              <a:ext uri="{FF2B5EF4-FFF2-40B4-BE49-F238E27FC236}">
                <a16:creationId xmlns:a16="http://schemas.microsoft.com/office/drawing/2014/main" id="{AEDD9615-7B76-C2FA-0E6D-F3D105B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26" y="2441727"/>
            <a:ext cx="8545948" cy="2262432"/>
          </a:xfrm>
          <a:prstGeom prst="rect">
            <a:avLst/>
          </a:prstGeom>
        </p:spPr>
      </p:pic>
      <p:pic>
        <p:nvPicPr>
          <p:cNvPr id="15" name="图片 14" descr="公路上的汽车&#10;&#10;描述已自动生成">
            <a:extLst>
              <a:ext uri="{FF2B5EF4-FFF2-40B4-BE49-F238E27FC236}">
                <a16:creationId xmlns:a16="http://schemas.microsoft.com/office/drawing/2014/main" id="{2636349D-FD01-626B-3622-16401EB78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18" y="4552636"/>
            <a:ext cx="2290713" cy="2196083"/>
          </a:xfrm>
          <a:prstGeom prst="rect">
            <a:avLst/>
          </a:prstGeom>
        </p:spPr>
      </p:pic>
      <p:pic>
        <p:nvPicPr>
          <p:cNvPr id="16" name="图片 15" descr="街道上的风景&#10;&#10;描述已自动生成">
            <a:extLst>
              <a:ext uri="{FF2B5EF4-FFF2-40B4-BE49-F238E27FC236}">
                <a16:creationId xmlns:a16="http://schemas.microsoft.com/office/drawing/2014/main" id="{09D308CE-153B-A6C9-D061-7B6451750C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51" y="4651580"/>
            <a:ext cx="2480801" cy="21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图形用户界面, 网站&#10;&#10;描述已自动生成">
            <a:extLst>
              <a:ext uri="{FF2B5EF4-FFF2-40B4-BE49-F238E27FC236}">
                <a16:creationId xmlns:a16="http://schemas.microsoft.com/office/drawing/2014/main" id="{D6DCEF08-3FF9-2285-0F58-6DB1BD938B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70" y="4627875"/>
            <a:ext cx="2290711" cy="21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D5F3283-FB7F-999F-4032-50ECFE3F6734}"/>
              </a:ext>
            </a:extLst>
          </p:cNvPr>
          <p:cNvSpPr txBox="1"/>
          <p:nvPr/>
        </p:nvSpPr>
        <p:spPr>
          <a:xfrm>
            <a:off x="6312917" y="6565900"/>
            <a:ext cx="1874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Prediction: traffic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5F7130-D65B-45FB-193C-FF6DF265015A}"/>
              </a:ext>
            </a:extLst>
          </p:cNvPr>
          <p:cNvSpPr txBox="1"/>
          <p:nvPr/>
        </p:nvSpPr>
        <p:spPr>
          <a:xfrm>
            <a:off x="3318085" y="6576800"/>
            <a:ext cx="1715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Prediction: wet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7653F3-327E-21C1-973E-59C34DF9F2FE}"/>
              </a:ext>
            </a:extLst>
          </p:cNvPr>
          <p:cNvSpPr txBox="1"/>
          <p:nvPr/>
        </p:nvSpPr>
        <p:spPr>
          <a:xfrm>
            <a:off x="9466680" y="6611779"/>
            <a:ext cx="2088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Prediction: </a:t>
            </a:r>
            <a:r>
              <a:rPr lang="en-US" altLang="zh-CN" sz="1000" dirty="0"/>
              <a:t>trailway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243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5DFBA8-53DE-115D-E71F-9B555E8D20A6}"/>
              </a:ext>
            </a:extLst>
          </p:cNvPr>
          <p:cNvSpPr txBox="1"/>
          <p:nvPr/>
        </p:nvSpPr>
        <p:spPr>
          <a:xfrm>
            <a:off x="201336" y="167780"/>
            <a:ext cx="55612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 Name: </a:t>
            </a:r>
            <a:r>
              <a:rPr lang="en-US" sz="1400" dirty="0"/>
              <a:t>Multimodal Learning for Visual Question Answering</a:t>
            </a:r>
          </a:p>
          <a:p>
            <a:r>
              <a:rPr lang="en-US" sz="1400" dirty="0"/>
              <a:t> </a:t>
            </a:r>
          </a:p>
          <a:p>
            <a:r>
              <a:rPr lang="en-US" dirty="0"/>
              <a:t>Problem:  </a:t>
            </a:r>
            <a:r>
              <a:rPr lang="en-US" sz="1600" dirty="0"/>
              <a:t>Current artificial neural networks are very good at pattern recognition but not so good at reasoning.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Approach</a:t>
            </a:r>
            <a:r>
              <a:rPr lang="en-US" sz="1600" dirty="0"/>
              <a:t>:  E</a:t>
            </a:r>
            <a:r>
              <a:rPr lang="en-GB" sz="1600" dirty="0" err="1"/>
              <a:t>xtending</a:t>
            </a:r>
            <a:r>
              <a:rPr lang="en-GB" sz="1600" dirty="0"/>
              <a:t> a new VQA model based on Transformer architecture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Utilising self-attention and co-attention mechanism</a:t>
            </a:r>
          </a:p>
          <a:p>
            <a:endParaRPr lang="en-US" sz="1600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3F88A7E-4F3D-3811-8B44-83729C9CC9B3}"/>
              </a:ext>
            </a:extLst>
          </p:cNvPr>
          <p:cNvGrpSpPr/>
          <p:nvPr/>
        </p:nvGrpSpPr>
        <p:grpSpPr>
          <a:xfrm>
            <a:off x="544286" y="2367676"/>
            <a:ext cx="4223657" cy="2585323"/>
            <a:chOff x="912778" y="-255272"/>
            <a:chExt cx="10719176" cy="6857240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4E1D5F03-CF01-5E78-2902-185FC2B6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78" y="716239"/>
              <a:ext cx="9824231" cy="3842366"/>
            </a:xfrm>
            <a:prstGeom prst="rect">
              <a:avLst/>
            </a:prstGeom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0EB581D6-A624-DD20-E936-6FA18ED1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0649" y="4327861"/>
              <a:ext cx="2642597" cy="2274107"/>
            </a:xfrm>
            <a:prstGeom prst="rect">
              <a:avLst/>
            </a:prstGeom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183143C3-80FD-C17A-6927-CBAD74C0F2D6}"/>
                </a:ext>
              </a:extLst>
            </p:cNvPr>
            <p:cNvGrpSpPr/>
            <p:nvPr/>
          </p:nvGrpSpPr>
          <p:grpSpPr>
            <a:xfrm>
              <a:off x="3792483" y="4339755"/>
              <a:ext cx="6020523" cy="2262213"/>
              <a:chOff x="3516922" y="4017523"/>
              <a:chExt cx="5852161" cy="2299897"/>
            </a:xfrm>
          </p:grpSpPr>
          <p:pic>
            <p:nvPicPr>
              <p:cNvPr id="12" name="Picture 14">
                <a:extLst>
                  <a:ext uri="{FF2B5EF4-FFF2-40B4-BE49-F238E27FC236}">
                    <a16:creationId xmlns:a16="http://schemas.microsoft.com/office/drawing/2014/main" id="{62EB255B-7A35-4CA8-58AA-20E2B2E7D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28258" y="4074887"/>
                <a:ext cx="1164392" cy="2242533"/>
              </a:xfrm>
              <a:prstGeom prst="rect">
                <a:avLst/>
              </a:prstGeom>
            </p:spPr>
          </p:pic>
          <p:sp>
            <p:nvSpPr>
              <p:cNvPr id="13" name="Rounded Rectangular Callout 15">
                <a:extLst>
                  <a:ext uri="{FF2B5EF4-FFF2-40B4-BE49-F238E27FC236}">
                    <a16:creationId xmlns:a16="http://schemas.microsoft.com/office/drawing/2014/main" id="{A88FBE26-5EE8-EF9F-628B-15CD7F8F3BD9}"/>
                  </a:ext>
                </a:extLst>
              </p:cNvPr>
              <p:cNvSpPr/>
              <p:nvPr/>
            </p:nvSpPr>
            <p:spPr>
              <a:xfrm>
                <a:off x="3516922" y="4043313"/>
                <a:ext cx="2000543" cy="2274107"/>
              </a:xfrm>
              <a:prstGeom prst="wedgeRoundRectCallout">
                <a:avLst>
                  <a:gd name="adj1" fmla="val 49923"/>
                  <a:gd name="adj2" fmla="val -77290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>
                  <a:latin typeface="Avenir Book" panose="02000503020000020003" pitchFamily="2" charset="0"/>
                </a:endParaRPr>
              </a:p>
            </p:txBody>
          </p:sp>
          <p:sp>
            <p:nvSpPr>
              <p:cNvPr id="14" name="Rounded Rectangular Callout 17">
                <a:extLst>
                  <a:ext uri="{FF2B5EF4-FFF2-40B4-BE49-F238E27FC236}">
                    <a16:creationId xmlns:a16="http://schemas.microsoft.com/office/drawing/2014/main" id="{C5BCE564-7B88-F320-6DDE-B8ECE7BD8EA7}"/>
                  </a:ext>
                </a:extLst>
              </p:cNvPr>
              <p:cNvSpPr/>
              <p:nvPr/>
            </p:nvSpPr>
            <p:spPr>
              <a:xfrm>
                <a:off x="6112997" y="4017523"/>
                <a:ext cx="3256086" cy="2299897"/>
              </a:xfrm>
              <a:prstGeom prst="wedgeRoundRectCallout">
                <a:avLst>
                  <a:gd name="adj1" fmla="val -35680"/>
                  <a:gd name="adj2" fmla="val -73578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26081DFC-93F3-8800-AB4F-9018D2AAA5CC}"/>
                </a:ext>
              </a:extLst>
            </p:cNvPr>
            <p:cNvSpPr txBox="1"/>
            <p:nvPr/>
          </p:nvSpPr>
          <p:spPr>
            <a:xfrm>
              <a:off x="7994056" y="-255272"/>
              <a:ext cx="3637898" cy="1466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100" dirty="0">
                  <a:latin typeface="Avenir Book" panose="02000503020000020003" pitchFamily="2" charset="0"/>
                </a:rPr>
                <a:t>Multimodal Transformer</a:t>
              </a:r>
            </a:p>
          </p:txBody>
        </p:sp>
        <p:cxnSp>
          <p:nvCxnSpPr>
            <p:cNvPr id="10" name="Straight Arrow Connector 19">
              <a:extLst>
                <a:ext uri="{FF2B5EF4-FFF2-40B4-BE49-F238E27FC236}">
                  <a16:creationId xmlns:a16="http://schemas.microsoft.com/office/drawing/2014/main" id="{F3BC0490-50E7-FD94-523C-88A7DC1B8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9024" y="744375"/>
              <a:ext cx="407837" cy="408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20">
              <a:extLst>
                <a:ext uri="{FF2B5EF4-FFF2-40B4-BE49-F238E27FC236}">
                  <a16:creationId xmlns:a16="http://schemas.microsoft.com/office/drawing/2014/main" id="{E14309B0-07E4-67A7-97AE-842BEB25A0F7}"/>
                </a:ext>
              </a:extLst>
            </p:cNvPr>
            <p:cNvSpPr/>
            <p:nvPr/>
          </p:nvSpPr>
          <p:spPr>
            <a:xfrm>
              <a:off x="3446243" y="3229795"/>
              <a:ext cx="962526" cy="57751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>
                  <a:latin typeface="Avenir Book" panose="02000503020000020003" pitchFamily="2" charset="0"/>
                </a:rPr>
                <a:t>CNN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FDFC438-1C50-6FC0-0760-C6A47D497001}"/>
              </a:ext>
            </a:extLst>
          </p:cNvPr>
          <p:cNvSpPr txBox="1"/>
          <p:nvPr/>
        </p:nvSpPr>
        <p:spPr>
          <a:xfrm>
            <a:off x="1542543" y="5120461"/>
            <a:ext cx="40277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feature extractors (CNN, 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stack of multimodal Transformer layer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(standard Transformer layer (TRM) and Co-attention Transformer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fusion layer and a classifier</a:t>
            </a:r>
          </a:p>
          <a:p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FD0CF-2AF2-9F3D-0829-5111BF8AEFBE}"/>
              </a:ext>
            </a:extLst>
          </p:cNvPr>
          <p:cNvSpPr txBox="1"/>
          <p:nvPr/>
        </p:nvSpPr>
        <p:spPr>
          <a:xfrm>
            <a:off x="5162550" y="1701176"/>
            <a:ext cx="641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CLEVER: </a:t>
            </a:r>
          </a:p>
        </p:txBody>
      </p:sp>
      <p:graphicFrame>
        <p:nvGraphicFramePr>
          <p:cNvPr id="17" name="内容占位符 8">
            <a:extLst>
              <a:ext uri="{FF2B5EF4-FFF2-40B4-BE49-F238E27FC236}">
                <a16:creationId xmlns:a16="http://schemas.microsoft.com/office/drawing/2014/main" id="{531A35F4-BD6E-987E-40B7-C03DB1018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337281"/>
              </p:ext>
            </p:extLst>
          </p:nvPr>
        </p:nvGraphicFramePr>
        <p:xfrm>
          <a:off x="6448427" y="830214"/>
          <a:ext cx="4283886" cy="888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962">
                  <a:extLst>
                    <a:ext uri="{9D8B030D-6E8A-4147-A177-3AD203B41FA5}">
                      <a16:colId xmlns:a16="http://schemas.microsoft.com/office/drawing/2014/main" val="1477656450"/>
                    </a:ext>
                  </a:extLst>
                </a:gridCol>
                <a:gridCol w="1427962">
                  <a:extLst>
                    <a:ext uri="{9D8B030D-6E8A-4147-A177-3AD203B41FA5}">
                      <a16:colId xmlns:a16="http://schemas.microsoft.com/office/drawing/2014/main" val="1151410206"/>
                    </a:ext>
                  </a:extLst>
                </a:gridCol>
                <a:gridCol w="1427962">
                  <a:extLst>
                    <a:ext uri="{9D8B030D-6E8A-4147-A177-3AD203B41FA5}">
                      <a16:colId xmlns:a16="http://schemas.microsoft.com/office/drawing/2014/main" val="167816851"/>
                    </a:ext>
                  </a:extLst>
                </a:gridCol>
              </a:tblGrid>
              <a:tr h="44408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CLEVER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Our dataset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0555381"/>
                  </a:ext>
                </a:extLst>
              </a:tr>
              <a:tr h="44408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Accuracy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95.6</a:t>
                      </a:r>
                    </a:p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Linux Libertine O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(overall)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83.3</a:t>
                      </a:r>
                      <a:endParaRPr lang="en-US" sz="1800" dirty="0">
                        <a:effectLst/>
                        <a:latin typeface="Linux Libertine O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7810187"/>
                  </a:ext>
                </a:extLst>
              </a:tr>
            </a:tbl>
          </a:graphicData>
        </a:graphic>
      </p:graphicFrame>
      <p:pic>
        <p:nvPicPr>
          <p:cNvPr id="18" name="图片 17" descr="图形用户界面&#10;&#10;低可信度描述已自动生成">
            <a:extLst>
              <a:ext uri="{FF2B5EF4-FFF2-40B4-BE49-F238E27FC236}">
                <a16:creationId xmlns:a16="http://schemas.microsoft.com/office/drawing/2014/main" id="{39D94AB7-902B-CBFC-0A4E-670C2E6D8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45" y="2024683"/>
            <a:ext cx="7346356" cy="20610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43A0071-8051-B659-47D8-94C3ACF61808}"/>
              </a:ext>
            </a:extLst>
          </p:cNvPr>
          <p:cNvSpPr txBox="1"/>
          <p:nvPr/>
        </p:nvSpPr>
        <p:spPr>
          <a:xfrm>
            <a:off x="5049913" y="4132610"/>
            <a:ext cx="595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dataset:  (inspired on the OK-VQA dataset)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7A80AF-1554-EF86-07A3-7BDF9B2BD597}"/>
              </a:ext>
            </a:extLst>
          </p:cNvPr>
          <p:cNvSpPr txBox="1"/>
          <p:nvPr/>
        </p:nvSpPr>
        <p:spPr>
          <a:xfrm>
            <a:off x="5800725" y="466725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 </a:t>
            </a:r>
          </a:p>
        </p:txBody>
      </p:sp>
      <p:pic>
        <p:nvPicPr>
          <p:cNvPr id="22" name="图片 21" descr="街道上有店铺的标志黑色背景白色的字&#10;&#10;中度可信度描述已自动生成">
            <a:extLst>
              <a:ext uri="{FF2B5EF4-FFF2-40B4-BE49-F238E27FC236}">
                <a16:creationId xmlns:a16="http://schemas.microsoft.com/office/drawing/2014/main" id="{64E31EB2-D71D-FADD-CA60-37B695281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85" y="4621494"/>
            <a:ext cx="6757115" cy="19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1367</Words>
  <Application>Microsoft Office PowerPoint</Application>
  <PresentationFormat>宽屏</PresentationFormat>
  <Paragraphs>186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Avenir Book</vt:lpstr>
      <vt:lpstr>Linux Libertine O</vt:lpstr>
      <vt:lpstr>Arial</vt:lpstr>
      <vt:lpstr>Calibri</vt:lpstr>
      <vt:lpstr>Calibri Light</vt:lpstr>
      <vt:lpstr>Office 主题​​</vt:lpstr>
      <vt:lpstr>Multimodal Learning for Visual Question Answering </vt:lpstr>
      <vt:lpstr>Motivation</vt:lpstr>
      <vt:lpstr>Overview</vt:lpstr>
      <vt:lpstr>Aims and Objectives</vt:lpstr>
      <vt:lpstr>Background - Transformer</vt:lpstr>
      <vt:lpstr>Model Details</vt:lpstr>
      <vt:lpstr>Datasets</vt:lpstr>
      <vt:lpstr>Results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Ziyu Zhao</dc:creator>
  <cp:lastModifiedBy>Ziyu Zhao</cp:lastModifiedBy>
  <cp:revision>3</cp:revision>
  <dcterms:created xsi:type="dcterms:W3CDTF">2022-11-14T21:09:46Z</dcterms:created>
  <dcterms:modified xsi:type="dcterms:W3CDTF">2022-12-01T03:16:14Z</dcterms:modified>
</cp:coreProperties>
</file>